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1" r:id="rId4"/>
    <p:sldId id="312" r:id="rId5"/>
    <p:sldId id="313" r:id="rId6"/>
    <p:sldId id="314" r:id="rId7"/>
    <p:sldId id="315" r:id="rId8"/>
    <p:sldId id="316" r:id="rId9"/>
    <p:sldId id="264" r:id="rId10"/>
    <p:sldId id="262" r:id="rId11"/>
    <p:sldId id="324" r:id="rId1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54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755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273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379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95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007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518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971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56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49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000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C40C-CCCA-4BAA-BC21-E48729621E72}" type="datetimeFigureOut">
              <a:rPr lang="fa-IR" smtClean="0"/>
              <a:t>14/02/1445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6917-60AD-4388-91AB-CBA2AA32E6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89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 flipV="1">
            <a:off x="4763911" y="0"/>
            <a:ext cx="7428089" cy="6858000"/>
          </a:xfrm>
          <a:custGeom>
            <a:avLst/>
            <a:gdLst>
              <a:gd name="connsiteX0" fmla="*/ 0 w 4741333"/>
              <a:gd name="connsiteY0" fmla="*/ 6858000 h 6858000"/>
              <a:gd name="connsiteX1" fmla="*/ 1185333 w 4741333"/>
              <a:gd name="connsiteY1" fmla="*/ 0 h 6858000"/>
              <a:gd name="connsiteX2" fmla="*/ 3556000 w 4741333"/>
              <a:gd name="connsiteY2" fmla="*/ 0 h 6858000"/>
              <a:gd name="connsiteX3" fmla="*/ 4741333 w 4741333"/>
              <a:gd name="connsiteY3" fmla="*/ 6858000 h 6858000"/>
              <a:gd name="connsiteX4" fmla="*/ 0 w 4741333"/>
              <a:gd name="connsiteY4" fmla="*/ 6858000 h 6858000"/>
              <a:gd name="connsiteX0" fmla="*/ 2652890 w 7394223"/>
              <a:gd name="connsiteY0" fmla="*/ 6858000 h 6858000"/>
              <a:gd name="connsiteX1" fmla="*/ 0 w 7394223"/>
              <a:gd name="connsiteY1" fmla="*/ 0 h 6858000"/>
              <a:gd name="connsiteX2" fmla="*/ 6208890 w 7394223"/>
              <a:gd name="connsiteY2" fmla="*/ 0 h 6858000"/>
              <a:gd name="connsiteX3" fmla="*/ 7394223 w 7394223"/>
              <a:gd name="connsiteY3" fmla="*/ 6858000 h 6858000"/>
              <a:gd name="connsiteX4" fmla="*/ 2652890 w 7394223"/>
              <a:gd name="connsiteY4" fmla="*/ 6858000 h 6858000"/>
              <a:gd name="connsiteX0" fmla="*/ 2652890 w 7394223"/>
              <a:gd name="connsiteY0" fmla="*/ 6858000 h 6858000"/>
              <a:gd name="connsiteX1" fmla="*/ 0 w 7394223"/>
              <a:gd name="connsiteY1" fmla="*/ 0 h 6858000"/>
              <a:gd name="connsiteX2" fmla="*/ 7382935 w 7394223"/>
              <a:gd name="connsiteY2" fmla="*/ 22578 h 6858000"/>
              <a:gd name="connsiteX3" fmla="*/ 7394223 w 7394223"/>
              <a:gd name="connsiteY3" fmla="*/ 6858000 h 6858000"/>
              <a:gd name="connsiteX4" fmla="*/ 2652890 w 73942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4223" h="6858000">
                <a:moveTo>
                  <a:pt x="2652890" y="6858000"/>
                </a:moveTo>
                <a:lnTo>
                  <a:pt x="0" y="0"/>
                </a:lnTo>
                <a:lnTo>
                  <a:pt x="7382935" y="22578"/>
                </a:lnTo>
                <a:cubicBezTo>
                  <a:pt x="7386698" y="2301052"/>
                  <a:pt x="7390460" y="4579526"/>
                  <a:pt x="7394223" y="6858000"/>
                </a:cubicBezTo>
                <a:lnTo>
                  <a:pt x="2652890" y="685800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rapezoid 6"/>
          <p:cNvSpPr/>
          <p:nvPr/>
        </p:nvSpPr>
        <p:spPr>
          <a:xfrm>
            <a:off x="0" y="11289"/>
            <a:ext cx="7450667" cy="6846711"/>
          </a:xfrm>
          <a:custGeom>
            <a:avLst/>
            <a:gdLst>
              <a:gd name="connsiteX0" fmla="*/ 0 w 4741333"/>
              <a:gd name="connsiteY0" fmla="*/ 6858000 h 6858000"/>
              <a:gd name="connsiteX1" fmla="*/ 1185333 w 4741333"/>
              <a:gd name="connsiteY1" fmla="*/ 0 h 6858000"/>
              <a:gd name="connsiteX2" fmla="*/ 3556000 w 4741333"/>
              <a:gd name="connsiteY2" fmla="*/ 0 h 6858000"/>
              <a:gd name="connsiteX3" fmla="*/ 4741333 w 4741333"/>
              <a:gd name="connsiteY3" fmla="*/ 6858000 h 6858000"/>
              <a:gd name="connsiteX4" fmla="*/ 0 w 4741333"/>
              <a:gd name="connsiteY4" fmla="*/ 6858000 h 6858000"/>
              <a:gd name="connsiteX0" fmla="*/ 0 w 7450667"/>
              <a:gd name="connsiteY0" fmla="*/ 6858000 h 6858000"/>
              <a:gd name="connsiteX1" fmla="*/ 1185333 w 7450667"/>
              <a:gd name="connsiteY1" fmla="*/ 0 h 6858000"/>
              <a:gd name="connsiteX2" fmla="*/ 7450667 w 7450667"/>
              <a:gd name="connsiteY2" fmla="*/ 11289 h 6858000"/>
              <a:gd name="connsiteX3" fmla="*/ 4741333 w 7450667"/>
              <a:gd name="connsiteY3" fmla="*/ 6858000 h 6858000"/>
              <a:gd name="connsiteX4" fmla="*/ 0 w 7450667"/>
              <a:gd name="connsiteY4" fmla="*/ 6858000 h 6858000"/>
              <a:gd name="connsiteX0" fmla="*/ 0 w 7450667"/>
              <a:gd name="connsiteY0" fmla="*/ 6846711 h 6846711"/>
              <a:gd name="connsiteX1" fmla="*/ 33867 w 7450667"/>
              <a:gd name="connsiteY1" fmla="*/ 0 h 6846711"/>
              <a:gd name="connsiteX2" fmla="*/ 7450667 w 7450667"/>
              <a:gd name="connsiteY2" fmla="*/ 0 h 6846711"/>
              <a:gd name="connsiteX3" fmla="*/ 4741333 w 7450667"/>
              <a:gd name="connsiteY3" fmla="*/ 6846711 h 6846711"/>
              <a:gd name="connsiteX4" fmla="*/ 0 w 7450667"/>
              <a:gd name="connsiteY4" fmla="*/ 6846711 h 68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667" h="6846711">
                <a:moveTo>
                  <a:pt x="0" y="6846711"/>
                </a:moveTo>
                <a:lnTo>
                  <a:pt x="33867" y="0"/>
                </a:lnTo>
                <a:lnTo>
                  <a:pt x="7450667" y="0"/>
                </a:lnTo>
                <a:lnTo>
                  <a:pt x="4741333" y="6846711"/>
                </a:lnTo>
                <a:lnTo>
                  <a:pt x="0" y="684671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383822" y="1178809"/>
            <a:ext cx="12688711" cy="2636836"/>
          </a:xfrm>
        </p:spPr>
        <p:txBody>
          <a:bodyPr>
            <a:normAutofit/>
          </a:bodyPr>
          <a:lstStyle/>
          <a:p>
            <a:pPr algn="ctr" rtl="1"/>
            <a:r>
              <a:rPr lang="fa-IR" sz="9600">
                <a:solidFill>
                  <a:schemeClr val="bg1"/>
                </a:solidFill>
                <a:cs typeface="B Titr" panose="00000700000000000000" pitchFamily="2" charset="-78"/>
              </a:rPr>
              <a:t>بنام خدا</a:t>
            </a:r>
          </a:p>
        </p:txBody>
      </p:sp>
    </p:spTree>
    <p:extLst>
      <p:ext uri="{BB962C8B-B14F-4D97-AF65-F5344CB8AC3E}">
        <p14:creationId xmlns:p14="http://schemas.microsoft.com/office/powerpoint/2010/main" val="180295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0391" y="80482"/>
            <a:ext cx="517160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i="0">
                <a:effectLst/>
                <a:latin typeface="Vazirmatn"/>
                <a:cs typeface="B Titr" panose="00000700000000000000" pitchFamily="2" charset="-78"/>
              </a:rPr>
              <a:t>خوشه‌بندی (</a:t>
            </a:r>
            <a:r>
              <a:rPr lang="en-US" sz="4000" b="1" i="0">
                <a:effectLst/>
                <a:latin typeface="Vazirmatn"/>
                <a:cs typeface="B Titr" panose="00000700000000000000" pitchFamily="2" charset="-78"/>
              </a:rPr>
              <a:t>Clustering</a:t>
            </a:r>
            <a:r>
              <a:rPr lang="fa-IR" sz="4000" b="1" i="0">
                <a:effectLst/>
                <a:latin typeface="Vazirmatn"/>
                <a:cs typeface="B Titr" panose="00000700000000000000" pitchFamily="2" charset="-78"/>
              </a:rPr>
              <a:t>)</a:t>
            </a:r>
            <a:endParaRPr lang="en-US" sz="4000" b="1" i="0">
              <a:effectLst/>
              <a:latin typeface="Vazirmatn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312" y="856357"/>
            <a:ext cx="110299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fa-IR" sz="3200" b="1" dirty="0">
                <a:solidFill>
                  <a:srgbClr val="565656"/>
                </a:solidFill>
                <a:latin typeface="iransansnum"/>
                <a:cs typeface="B Nazanin" panose="00000400000000000000" pitchFamily="2" charset="-78"/>
              </a:rPr>
              <a:t>نوعی روش یادگیری بدون نظارت است که در آن ما از مجموعه داده ­های متشکل از داده ­های ورودی بدون برچسب به عنوان فرآیندی برای یافتن ساختار معنی­ دار، ویژگی ­های تولیدی و گروه­ بندی­ های ذاتی مجموعه ­ای از مثال­ ها استفاده می­شود. </a:t>
            </a:r>
          </a:p>
          <a:p>
            <a:pPr marL="457200" indent="-457200" algn="just" rtl="1">
              <a:buFont typeface="Wingdings" panose="05000000000000000000" pitchFamily="2" charset="2"/>
              <a:buChar char="q"/>
            </a:pPr>
            <a:endParaRPr lang="fa-IR" sz="3200" b="1" dirty="0">
              <a:solidFill>
                <a:srgbClr val="565656"/>
              </a:solidFill>
              <a:latin typeface="iransansnum"/>
              <a:cs typeface="B Nazanin" panose="000004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q"/>
            </a:pPr>
            <a:endParaRPr lang="fa-IR" sz="3200" b="1" dirty="0">
              <a:solidFill>
                <a:srgbClr val="565656"/>
              </a:solidFill>
              <a:latin typeface="iransansnum"/>
              <a:cs typeface="B Nazanin" panose="00000400000000000000" pitchFamily="2" charset="-78"/>
            </a:endParaRPr>
          </a:p>
          <a:p>
            <a:pPr algn="just" rtl="1"/>
            <a:endParaRPr lang="fa-IR" sz="3200" b="1" dirty="0">
              <a:solidFill>
                <a:srgbClr val="565656"/>
              </a:solidFill>
              <a:latin typeface="iransansnum"/>
              <a:cs typeface="B Nazanin" panose="00000400000000000000" pitchFamily="2" charset="-78"/>
            </a:endParaRPr>
          </a:p>
          <a:p>
            <a:pPr algn="just" rtl="1"/>
            <a:endParaRPr lang="fa-IR" sz="3200" b="1" dirty="0">
              <a:solidFill>
                <a:srgbClr val="565656"/>
              </a:solidFill>
              <a:latin typeface="iransansnum"/>
              <a:cs typeface="B Nazanin" panose="000004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fa-IR" sz="3200" b="1" dirty="0">
                <a:solidFill>
                  <a:srgbClr val="565656"/>
                </a:solidFill>
                <a:latin typeface="iransansnum"/>
                <a:cs typeface="B Nazanin" panose="00000400000000000000" pitchFamily="2" charset="-78"/>
              </a:rPr>
              <a:t>خوشه­ بندی وظیفه تقسیم جمعیت یا نقاط داده به تعدادی گروه است به گونه­ ای كه نقاط داده در همان گروه ­ها بیشتر از نقاط دیگر گروه­ ها به سایر نقاط داده همان گروه شباهت دارد. به عبارت ساده، هدف این است که گروه­ هایی را با صفات مشابه تفکیک کرده و آن­ها را به صورت خوشه ­ای تقسیم نماید.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949" r="20486"/>
          <a:stretch/>
        </p:blipFill>
        <p:spPr>
          <a:xfrm>
            <a:off x="1614312" y="2490522"/>
            <a:ext cx="3149600" cy="19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22" y="0"/>
            <a:ext cx="7179733" cy="68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 flipV="1">
            <a:off x="3036711" y="0"/>
            <a:ext cx="9155289" cy="6858000"/>
          </a:xfrm>
          <a:custGeom>
            <a:avLst/>
            <a:gdLst>
              <a:gd name="connsiteX0" fmla="*/ 0 w 4741333"/>
              <a:gd name="connsiteY0" fmla="*/ 6858000 h 6858000"/>
              <a:gd name="connsiteX1" fmla="*/ 1185333 w 4741333"/>
              <a:gd name="connsiteY1" fmla="*/ 0 h 6858000"/>
              <a:gd name="connsiteX2" fmla="*/ 3556000 w 4741333"/>
              <a:gd name="connsiteY2" fmla="*/ 0 h 6858000"/>
              <a:gd name="connsiteX3" fmla="*/ 4741333 w 4741333"/>
              <a:gd name="connsiteY3" fmla="*/ 6858000 h 6858000"/>
              <a:gd name="connsiteX4" fmla="*/ 0 w 4741333"/>
              <a:gd name="connsiteY4" fmla="*/ 6858000 h 6858000"/>
              <a:gd name="connsiteX0" fmla="*/ 2652890 w 7394223"/>
              <a:gd name="connsiteY0" fmla="*/ 6858000 h 6858000"/>
              <a:gd name="connsiteX1" fmla="*/ 0 w 7394223"/>
              <a:gd name="connsiteY1" fmla="*/ 0 h 6858000"/>
              <a:gd name="connsiteX2" fmla="*/ 6208890 w 7394223"/>
              <a:gd name="connsiteY2" fmla="*/ 0 h 6858000"/>
              <a:gd name="connsiteX3" fmla="*/ 7394223 w 7394223"/>
              <a:gd name="connsiteY3" fmla="*/ 6858000 h 6858000"/>
              <a:gd name="connsiteX4" fmla="*/ 2652890 w 7394223"/>
              <a:gd name="connsiteY4" fmla="*/ 6858000 h 6858000"/>
              <a:gd name="connsiteX0" fmla="*/ 2652890 w 7394223"/>
              <a:gd name="connsiteY0" fmla="*/ 6858000 h 6858000"/>
              <a:gd name="connsiteX1" fmla="*/ 0 w 7394223"/>
              <a:gd name="connsiteY1" fmla="*/ 0 h 6858000"/>
              <a:gd name="connsiteX2" fmla="*/ 7382935 w 7394223"/>
              <a:gd name="connsiteY2" fmla="*/ 22578 h 6858000"/>
              <a:gd name="connsiteX3" fmla="*/ 7394223 w 7394223"/>
              <a:gd name="connsiteY3" fmla="*/ 6858000 h 6858000"/>
              <a:gd name="connsiteX4" fmla="*/ 2652890 w 7394223"/>
              <a:gd name="connsiteY4" fmla="*/ 6858000 h 6858000"/>
              <a:gd name="connsiteX0" fmla="*/ 4372215 w 9113548"/>
              <a:gd name="connsiteY0" fmla="*/ 6858000 h 6858000"/>
              <a:gd name="connsiteX1" fmla="*/ 0 w 9113548"/>
              <a:gd name="connsiteY1" fmla="*/ 0 h 6858000"/>
              <a:gd name="connsiteX2" fmla="*/ 9102260 w 9113548"/>
              <a:gd name="connsiteY2" fmla="*/ 22578 h 6858000"/>
              <a:gd name="connsiteX3" fmla="*/ 9113548 w 9113548"/>
              <a:gd name="connsiteY3" fmla="*/ 6858000 h 6858000"/>
              <a:gd name="connsiteX4" fmla="*/ 4372215 w 911354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548" h="6858000">
                <a:moveTo>
                  <a:pt x="4372215" y="6858000"/>
                </a:moveTo>
                <a:lnTo>
                  <a:pt x="0" y="0"/>
                </a:lnTo>
                <a:lnTo>
                  <a:pt x="9102260" y="22578"/>
                </a:lnTo>
                <a:cubicBezTo>
                  <a:pt x="9106023" y="2301052"/>
                  <a:pt x="9109785" y="4579526"/>
                  <a:pt x="9113548" y="6858000"/>
                </a:cubicBezTo>
                <a:lnTo>
                  <a:pt x="4372215" y="685800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-320040" y="0"/>
            <a:ext cx="7840980" cy="6995301"/>
          </a:xfrm>
          <a:custGeom>
            <a:avLst/>
            <a:gdLst>
              <a:gd name="connsiteX0" fmla="*/ 0 w 4741333"/>
              <a:gd name="connsiteY0" fmla="*/ 6858000 h 6858000"/>
              <a:gd name="connsiteX1" fmla="*/ 1185333 w 4741333"/>
              <a:gd name="connsiteY1" fmla="*/ 0 h 6858000"/>
              <a:gd name="connsiteX2" fmla="*/ 3556000 w 4741333"/>
              <a:gd name="connsiteY2" fmla="*/ 0 h 6858000"/>
              <a:gd name="connsiteX3" fmla="*/ 4741333 w 4741333"/>
              <a:gd name="connsiteY3" fmla="*/ 6858000 h 6858000"/>
              <a:gd name="connsiteX4" fmla="*/ 0 w 4741333"/>
              <a:gd name="connsiteY4" fmla="*/ 6858000 h 6858000"/>
              <a:gd name="connsiteX0" fmla="*/ 0 w 7450667"/>
              <a:gd name="connsiteY0" fmla="*/ 6858000 h 6858000"/>
              <a:gd name="connsiteX1" fmla="*/ 1185333 w 7450667"/>
              <a:gd name="connsiteY1" fmla="*/ 0 h 6858000"/>
              <a:gd name="connsiteX2" fmla="*/ 7450667 w 7450667"/>
              <a:gd name="connsiteY2" fmla="*/ 11289 h 6858000"/>
              <a:gd name="connsiteX3" fmla="*/ 4741333 w 7450667"/>
              <a:gd name="connsiteY3" fmla="*/ 6858000 h 6858000"/>
              <a:gd name="connsiteX4" fmla="*/ 0 w 7450667"/>
              <a:gd name="connsiteY4" fmla="*/ 6858000 h 6858000"/>
              <a:gd name="connsiteX0" fmla="*/ 0 w 7450667"/>
              <a:gd name="connsiteY0" fmla="*/ 6846711 h 6846711"/>
              <a:gd name="connsiteX1" fmla="*/ 33867 w 7450667"/>
              <a:gd name="connsiteY1" fmla="*/ 0 h 6846711"/>
              <a:gd name="connsiteX2" fmla="*/ 7450667 w 7450667"/>
              <a:gd name="connsiteY2" fmla="*/ 0 h 6846711"/>
              <a:gd name="connsiteX3" fmla="*/ 4741333 w 7450667"/>
              <a:gd name="connsiteY3" fmla="*/ 6846711 h 6846711"/>
              <a:gd name="connsiteX4" fmla="*/ 0 w 7450667"/>
              <a:gd name="connsiteY4" fmla="*/ 6846711 h 68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667" h="6846711">
                <a:moveTo>
                  <a:pt x="0" y="6846711"/>
                </a:moveTo>
                <a:lnTo>
                  <a:pt x="33867" y="0"/>
                </a:lnTo>
                <a:lnTo>
                  <a:pt x="7450667" y="0"/>
                </a:lnTo>
                <a:lnTo>
                  <a:pt x="4741333" y="6846711"/>
                </a:lnTo>
                <a:lnTo>
                  <a:pt x="0" y="68467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99" y="1464754"/>
            <a:ext cx="8388823" cy="4718713"/>
          </a:xfrm>
          <a:prstGeom prst="flowChartDocumen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0147" y="139191"/>
            <a:ext cx="858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>
                <a:cs typeface="B Titr" panose="00000700000000000000" pitchFamily="2" charset="-78"/>
              </a:rPr>
              <a:t>الگوریتم خوشه بندی</a:t>
            </a:r>
          </a:p>
        </p:txBody>
      </p:sp>
    </p:spTree>
    <p:extLst>
      <p:ext uri="{BB962C8B-B14F-4D97-AF65-F5344CB8AC3E}">
        <p14:creationId xmlns:p14="http://schemas.microsoft.com/office/powerpoint/2010/main" val="2345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943" y="1072658"/>
            <a:ext cx="11725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 rtl="1">
              <a:buFont typeface="Wingdings" panose="05000000000000000000" pitchFamily="2" charset="2"/>
              <a:buChar char="v"/>
            </a:pPr>
            <a:r>
              <a:rPr lang="fa-IR" sz="36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شاخه ای از علوم رایانه است که با هدف تولید ماشین‌های هوشمندی  که توانایی انجام وظایفی که نیازمند به هوش انسانی است را دارند.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8851" y="282405"/>
            <a:ext cx="732677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36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هوش مصنوعی یا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Artificial Intelligence</a:t>
            </a:r>
            <a:endParaRPr lang="fa-IR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906" y="2551837"/>
            <a:ext cx="11509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 rtl="1"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ماشینی است که مانند انسان فکر می کند و توانایی تقلید از رفتار انسان را دارد.</a:t>
            </a:r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529" t="13636" r="14695" b="16152"/>
          <a:stretch/>
        </p:blipFill>
        <p:spPr>
          <a:xfrm>
            <a:off x="682906" y="3526228"/>
            <a:ext cx="4363656" cy="29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 flipV="1">
            <a:off x="3036711" y="0"/>
            <a:ext cx="9155289" cy="6858000"/>
          </a:xfrm>
          <a:custGeom>
            <a:avLst/>
            <a:gdLst>
              <a:gd name="connsiteX0" fmla="*/ 0 w 4741333"/>
              <a:gd name="connsiteY0" fmla="*/ 6858000 h 6858000"/>
              <a:gd name="connsiteX1" fmla="*/ 1185333 w 4741333"/>
              <a:gd name="connsiteY1" fmla="*/ 0 h 6858000"/>
              <a:gd name="connsiteX2" fmla="*/ 3556000 w 4741333"/>
              <a:gd name="connsiteY2" fmla="*/ 0 h 6858000"/>
              <a:gd name="connsiteX3" fmla="*/ 4741333 w 4741333"/>
              <a:gd name="connsiteY3" fmla="*/ 6858000 h 6858000"/>
              <a:gd name="connsiteX4" fmla="*/ 0 w 4741333"/>
              <a:gd name="connsiteY4" fmla="*/ 6858000 h 6858000"/>
              <a:gd name="connsiteX0" fmla="*/ 2652890 w 7394223"/>
              <a:gd name="connsiteY0" fmla="*/ 6858000 h 6858000"/>
              <a:gd name="connsiteX1" fmla="*/ 0 w 7394223"/>
              <a:gd name="connsiteY1" fmla="*/ 0 h 6858000"/>
              <a:gd name="connsiteX2" fmla="*/ 6208890 w 7394223"/>
              <a:gd name="connsiteY2" fmla="*/ 0 h 6858000"/>
              <a:gd name="connsiteX3" fmla="*/ 7394223 w 7394223"/>
              <a:gd name="connsiteY3" fmla="*/ 6858000 h 6858000"/>
              <a:gd name="connsiteX4" fmla="*/ 2652890 w 7394223"/>
              <a:gd name="connsiteY4" fmla="*/ 6858000 h 6858000"/>
              <a:gd name="connsiteX0" fmla="*/ 2652890 w 7394223"/>
              <a:gd name="connsiteY0" fmla="*/ 6858000 h 6858000"/>
              <a:gd name="connsiteX1" fmla="*/ 0 w 7394223"/>
              <a:gd name="connsiteY1" fmla="*/ 0 h 6858000"/>
              <a:gd name="connsiteX2" fmla="*/ 7382935 w 7394223"/>
              <a:gd name="connsiteY2" fmla="*/ 22578 h 6858000"/>
              <a:gd name="connsiteX3" fmla="*/ 7394223 w 7394223"/>
              <a:gd name="connsiteY3" fmla="*/ 6858000 h 6858000"/>
              <a:gd name="connsiteX4" fmla="*/ 2652890 w 7394223"/>
              <a:gd name="connsiteY4" fmla="*/ 6858000 h 6858000"/>
              <a:gd name="connsiteX0" fmla="*/ 4372215 w 9113548"/>
              <a:gd name="connsiteY0" fmla="*/ 6858000 h 6858000"/>
              <a:gd name="connsiteX1" fmla="*/ 0 w 9113548"/>
              <a:gd name="connsiteY1" fmla="*/ 0 h 6858000"/>
              <a:gd name="connsiteX2" fmla="*/ 9102260 w 9113548"/>
              <a:gd name="connsiteY2" fmla="*/ 22578 h 6858000"/>
              <a:gd name="connsiteX3" fmla="*/ 9113548 w 9113548"/>
              <a:gd name="connsiteY3" fmla="*/ 6858000 h 6858000"/>
              <a:gd name="connsiteX4" fmla="*/ 4372215 w 911354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548" h="6858000">
                <a:moveTo>
                  <a:pt x="4372215" y="6858000"/>
                </a:moveTo>
                <a:lnTo>
                  <a:pt x="0" y="0"/>
                </a:lnTo>
                <a:lnTo>
                  <a:pt x="9102260" y="22578"/>
                </a:lnTo>
                <a:cubicBezTo>
                  <a:pt x="9106023" y="2301052"/>
                  <a:pt x="9109785" y="4579526"/>
                  <a:pt x="9113548" y="6858000"/>
                </a:cubicBezTo>
                <a:lnTo>
                  <a:pt x="4372215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3424" y="1242790"/>
            <a:ext cx="101148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3200" b="1" i="0" u="none" strike="noStrike" kern="1200" cap="none" spc="0" normalizeH="0" baseline="0" noProof="0">
                <a:ln>
                  <a:noFill/>
                </a:ln>
                <a:solidFill>
                  <a:srgbClr val="1C1917"/>
                </a:solidFill>
                <a:effectLst/>
                <a:uLnTx/>
                <a:uFillTx/>
                <a:latin typeface="Vazirmatn"/>
                <a:ea typeface="+mn-ea"/>
                <a:cs typeface="B Nazanin" panose="00000400000000000000" pitchFamily="2" charset="-78"/>
              </a:rPr>
              <a:t>فرایند ایجاد ماشین‌های هوشمند که با استفاده از داده‌های انبوه و حجیم انجام می‌شود.</a:t>
            </a:r>
          </a:p>
          <a:p>
            <a:pPr marL="457200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3200" b="1" i="0" u="none" strike="noStrike" kern="1200" cap="none" spc="0" normalizeH="0" baseline="0" noProof="0">
                <a:ln>
                  <a:noFill/>
                </a:ln>
                <a:solidFill>
                  <a:srgbClr val="1C1917"/>
                </a:solidFill>
                <a:effectLst/>
                <a:uLnTx/>
                <a:uFillTx/>
                <a:latin typeface="Vazirmatn"/>
                <a:ea typeface="+mn-ea"/>
                <a:cs typeface="B Nazanin" panose="00000400000000000000" pitchFamily="2" charset="-78"/>
              </a:rPr>
              <a:t> ماشین‌ها تجربیات گذشته را یاد می‌گیرند و فعالیت‌های شبه‌انسانی انجام می‌دهند.</a:t>
            </a:r>
          </a:p>
          <a:p>
            <a:pPr marL="457200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3200" b="1" i="0" u="none" strike="noStrike" kern="1200" cap="none" spc="0" normalizeH="0" baseline="0" noProof="0">
                <a:ln>
                  <a:noFill/>
                </a:ln>
                <a:solidFill>
                  <a:srgbClr val="1C1917"/>
                </a:solidFill>
                <a:effectLst/>
                <a:uLnTx/>
                <a:uFillTx/>
                <a:latin typeface="Vazirmatn"/>
                <a:ea typeface="+mn-ea"/>
                <a:cs typeface="B Nazanin" panose="00000400000000000000" pitchFamily="2" charset="-78"/>
              </a:rPr>
              <a:t> به موجب این فعالیت‌های ماشینی، دقت، سرعت و اثربخشی بهبود می‌یابد</a:t>
            </a:r>
            <a:r>
              <a:rPr kumimoji="0" lang="fa-IR" sz="3200" b="0" i="0" u="none" strike="noStrike" kern="1200" cap="none" spc="0" normalizeH="0" baseline="0" noProof="0">
                <a:ln>
                  <a:noFill/>
                </a:ln>
                <a:solidFill>
                  <a:srgbClr val="1C1917"/>
                </a:solidFill>
                <a:effectLst/>
                <a:uLnTx/>
                <a:uFillTx/>
                <a:latin typeface="Vazirmatn"/>
                <a:ea typeface="+mn-ea"/>
                <a:cs typeface="B Nazanin" panose="00000400000000000000" pitchFamily="2" charset="-78"/>
              </a:rPr>
              <a:t>.</a:t>
            </a:r>
            <a:endParaRPr kumimoji="0" lang="fa-IR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8851" y="282405"/>
            <a:ext cx="732677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36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هوش مصنوعی یا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Artificial Intelligence</a:t>
            </a:r>
            <a:endParaRPr lang="fa-IR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1" y="3880638"/>
            <a:ext cx="7358510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4014" y="231211"/>
            <a:ext cx="785003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rtl="1"/>
            <a:r>
              <a:rPr lang="fa-IR" sz="4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شاخه های هوش مصنوعی</a:t>
            </a:r>
            <a:endParaRPr lang="fa-IR" sz="600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378" y="1625601"/>
            <a:ext cx="10500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4000" b="1">
                <a:solidFill>
                  <a:srgbClr val="00B050"/>
                </a:solidFill>
                <a:latin typeface="IranSans"/>
                <a:cs typeface="B Titr" panose="00000700000000000000" pitchFamily="2" charset="-78"/>
              </a:rPr>
              <a:t>سیستم های خبره </a:t>
            </a:r>
            <a:r>
              <a:rPr lang="en-US" sz="4000" b="1">
                <a:solidFill>
                  <a:srgbClr val="00B050"/>
                </a:solidFill>
                <a:latin typeface="IranSans"/>
                <a:cs typeface="B Titr" panose="00000700000000000000" pitchFamily="2" charset="-78"/>
              </a:rPr>
              <a:t>(Expert Systems)</a:t>
            </a:r>
            <a:endParaRPr lang="en-US" sz="4000">
              <a:solidFill>
                <a:srgbClr val="00B050"/>
              </a:solidFill>
              <a:latin typeface="IranSans"/>
              <a:cs typeface="B Titr" panose="000007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4000" b="1">
                <a:solidFill>
                  <a:srgbClr val="00FFFF"/>
                </a:solidFill>
                <a:latin typeface="IranSans"/>
                <a:cs typeface="B Titr" panose="00000700000000000000" pitchFamily="2" charset="-78"/>
              </a:rPr>
              <a:t>روباتیک </a:t>
            </a:r>
            <a:r>
              <a:rPr lang="en-US" sz="4000" b="1">
                <a:solidFill>
                  <a:srgbClr val="00FFFF"/>
                </a:solidFill>
                <a:latin typeface="IranSans"/>
                <a:cs typeface="B Titr" panose="00000700000000000000" pitchFamily="2" charset="-78"/>
              </a:rPr>
              <a:t>Robotics)</a:t>
            </a:r>
            <a:r>
              <a:rPr lang="fa-IR" sz="4000" b="1">
                <a:solidFill>
                  <a:srgbClr val="00FFFF"/>
                </a:solidFill>
                <a:latin typeface="IranSans"/>
                <a:cs typeface="B Titr" panose="00000700000000000000" pitchFamily="2" charset="-78"/>
              </a:rPr>
              <a:t>)</a:t>
            </a:r>
            <a:endParaRPr lang="en-US" sz="4000">
              <a:solidFill>
                <a:srgbClr val="00FFFF"/>
              </a:solidFill>
              <a:latin typeface="IranSans"/>
              <a:cs typeface="B Titr" panose="000007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4000" b="1">
                <a:solidFill>
                  <a:srgbClr val="C00000"/>
                </a:solidFill>
                <a:latin typeface="IranSans"/>
                <a:cs typeface="B Titr" panose="00000700000000000000" pitchFamily="2" charset="-78"/>
              </a:rPr>
              <a:t>یادگیری ماشین ها (</a:t>
            </a:r>
            <a:r>
              <a:rPr lang="en-US" sz="4000" b="1">
                <a:solidFill>
                  <a:srgbClr val="C00000"/>
                </a:solidFill>
                <a:latin typeface="IranSans"/>
                <a:cs typeface="B Titr" panose="00000700000000000000" pitchFamily="2" charset="-78"/>
              </a:rPr>
              <a:t>Machine Learning</a:t>
            </a:r>
            <a:r>
              <a:rPr lang="fa-IR" sz="4000" b="1">
                <a:solidFill>
                  <a:srgbClr val="C00000"/>
                </a:solidFill>
                <a:latin typeface="IranSans"/>
                <a:cs typeface="B Titr" panose="00000700000000000000" pitchFamily="2" charset="-78"/>
              </a:rPr>
              <a:t>)</a:t>
            </a:r>
            <a:endParaRPr lang="en-US" sz="4000">
              <a:solidFill>
                <a:srgbClr val="C00000"/>
              </a:solidFill>
              <a:latin typeface="IranSans"/>
              <a:cs typeface="B Titr" panose="000007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4000" b="1">
                <a:solidFill>
                  <a:schemeClr val="accent4">
                    <a:lumMod val="75000"/>
                  </a:schemeClr>
                </a:solidFill>
                <a:latin typeface="IranSans"/>
                <a:cs typeface="B Titr" panose="00000700000000000000" pitchFamily="2" charset="-78"/>
              </a:rPr>
              <a:t>شبکه عصبی (</a:t>
            </a:r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IranSans"/>
                <a:cs typeface="B Titr" panose="00000700000000000000" pitchFamily="2" charset="-78"/>
              </a:rPr>
              <a:t>Neural Network</a:t>
            </a:r>
            <a:r>
              <a:rPr lang="fa-IR" sz="4000" b="1">
                <a:solidFill>
                  <a:schemeClr val="accent4">
                    <a:lumMod val="75000"/>
                  </a:schemeClr>
                </a:solidFill>
                <a:latin typeface="IranSans"/>
                <a:cs typeface="B Titr" panose="00000700000000000000" pitchFamily="2" charset="-78"/>
              </a:rPr>
              <a:t>)</a:t>
            </a:r>
            <a:endParaRPr lang="en-US" sz="4000">
              <a:solidFill>
                <a:schemeClr val="accent4">
                  <a:lumMod val="75000"/>
                </a:schemeClr>
              </a:solidFill>
              <a:latin typeface="IranSans"/>
              <a:cs typeface="B Titr" panose="000007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4000" b="1">
                <a:solidFill>
                  <a:srgbClr val="7030A0"/>
                </a:solidFill>
                <a:latin typeface="IranSans"/>
                <a:cs typeface="B Titr" panose="00000700000000000000" pitchFamily="2" charset="-78"/>
              </a:rPr>
              <a:t>منطق فازی (</a:t>
            </a:r>
            <a:r>
              <a:rPr lang="en-US" sz="4000" b="1">
                <a:solidFill>
                  <a:srgbClr val="7030A0"/>
                </a:solidFill>
                <a:latin typeface="IranSans"/>
                <a:cs typeface="B Titr" panose="00000700000000000000" pitchFamily="2" charset="-78"/>
              </a:rPr>
              <a:t>Fuzzy Logic</a:t>
            </a:r>
            <a:r>
              <a:rPr lang="fa-IR" sz="4000" b="1">
                <a:solidFill>
                  <a:srgbClr val="7030A0"/>
                </a:solidFill>
                <a:latin typeface="IranSans"/>
                <a:cs typeface="B Titr" panose="00000700000000000000" pitchFamily="2" charset="-78"/>
              </a:rPr>
              <a:t>)</a:t>
            </a:r>
            <a:endParaRPr lang="en-US" sz="4000">
              <a:solidFill>
                <a:srgbClr val="7030A0"/>
              </a:solidFill>
              <a:latin typeface="IranSans"/>
              <a:cs typeface="B Titr" panose="000007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4000" b="1">
                <a:solidFill>
                  <a:schemeClr val="accent2">
                    <a:lumMod val="75000"/>
                  </a:schemeClr>
                </a:solidFill>
                <a:latin typeface="IranSans"/>
                <a:cs typeface="B Titr" panose="00000700000000000000" pitchFamily="2" charset="-78"/>
              </a:rPr>
              <a:t>تشخیص گفتار طبیعی (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IranSans"/>
                <a:cs typeface="B Titr" panose="00000700000000000000" pitchFamily="2" charset="-78"/>
              </a:rPr>
              <a:t>Natural Language Processing</a:t>
            </a:r>
            <a:r>
              <a:rPr lang="fa-IR" sz="4000" b="1">
                <a:solidFill>
                  <a:schemeClr val="accent2">
                    <a:lumMod val="75000"/>
                  </a:schemeClr>
                </a:solidFill>
                <a:latin typeface="IranSans"/>
                <a:cs typeface="B Titr" panose="00000700000000000000" pitchFamily="2" charset="-78"/>
              </a:rPr>
              <a:t>)</a:t>
            </a:r>
            <a:endParaRPr lang="en-US" sz="4000" b="0" i="0">
              <a:solidFill>
                <a:schemeClr val="accent2">
                  <a:lumMod val="75000"/>
                </a:schemeClr>
              </a:solidFill>
              <a:effectLst/>
              <a:latin typeface="IranSans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146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5265" y="276367"/>
            <a:ext cx="2084225" cy="523220"/>
          </a:xfrm>
          <a:prstGeom prst="rect">
            <a:avLst/>
          </a:prstGeom>
          <a:solidFill>
            <a:srgbClr val="FF99CC"/>
          </a:solidFill>
        </p:spPr>
        <p:txBody>
          <a:bodyPr wrap="none">
            <a:spAutoFit/>
          </a:bodyPr>
          <a:lstStyle/>
          <a:p>
            <a:r>
              <a:rPr lang="fa-IR" sz="280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یادگیری ماشین</a:t>
            </a:r>
            <a:endParaRPr lang="fa-IR" sz="400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867" y="1077612"/>
            <a:ext cx="1098408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سیستم ها این امکان را می‌دهد تا به صورت خودکار، یادگیری و پیشرفت داشته باشند بدون اینکه به برنامه نویسی صریحی برای آن نیاز داشته باشند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7644" y="2596443"/>
            <a:ext cx="572346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قادر هستند،نتایج را بر اساس وقایع گذشته پیش بینی کنند.</a:t>
            </a:r>
          </a:p>
          <a:p>
            <a:pPr algn="r" rtl="1"/>
            <a:r>
              <a:rPr lang="fa-IR" sz="3200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در فناوری های زیر از این دانش استفاده می شود:</a:t>
            </a:r>
          </a:p>
          <a:p>
            <a:pPr algn="r" rtl="1"/>
            <a:endParaRPr lang="fa-IR" sz="3200">
              <a:solidFill>
                <a:srgbClr val="262626"/>
              </a:solidFill>
              <a:latin typeface="IranSans"/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600" b="1">
                <a:solidFill>
                  <a:srgbClr val="7030A0"/>
                </a:solidFill>
                <a:latin typeface="IranSans"/>
                <a:cs typeface="B Nazanin" panose="00000400000000000000" pitchFamily="2" charset="-78"/>
              </a:rPr>
              <a:t>جستجوی وب</a:t>
            </a:r>
            <a:endParaRPr lang="fa-IR" sz="3600">
              <a:solidFill>
                <a:srgbClr val="7030A0"/>
              </a:solidFill>
              <a:latin typeface="IranSans"/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600" b="1">
                <a:solidFill>
                  <a:srgbClr val="7030A0"/>
                </a:solidFill>
                <a:latin typeface="IranSans"/>
                <a:cs typeface="B Nazanin" panose="00000400000000000000" pitchFamily="2" charset="-78"/>
              </a:rPr>
              <a:t>تشخیص گفتار</a:t>
            </a:r>
            <a:endParaRPr lang="fa-IR" sz="3600">
              <a:solidFill>
                <a:srgbClr val="7030A0"/>
              </a:solidFill>
              <a:latin typeface="IranSans"/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600" b="1">
                <a:solidFill>
                  <a:srgbClr val="7030A0"/>
                </a:solidFill>
                <a:latin typeface="IranSans"/>
                <a:cs typeface="B Nazanin" panose="00000400000000000000" pitchFamily="2" charset="-78"/>
              </a:rPr>
              <a:t>وسایل نقلیه اتوماتیک</a:t>
            </a:r>
            <a:endParaRPr lang="fa-IR" sz="3600" b="0" i="0">
              <a:solidFill>
                <a:srgbClr val="7030A0"/>
              </a:solidFill>
              <a:effectLst/>
              <a:latin typeface="IranSans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191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294" y="905588"/>
            <a:ext cx="8963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یادگیری بدون نظارت (</a:t>
            </a:r>
            <a:r>
              <a:rPr lang="en-US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(Supervised Learning</a:t>
            </a:r>
            <a:endParaRPr lang="en-US" sz="3600">
              <a:solidFill>
                <a:srgbClr val="262626"/>
              </a:solidFill>
              <a:latin typeface="IranSans"/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یادگیری تحت نظارت (</a:t>
            </a:r>
            <a:r>
              <a:rPr lang="en-US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Unsupervised Learning</a:t>
            </a:r>
            <a:r>
              <a:rPr lang="fa-IR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)</a:t>
            </a:r>
            <a:endParaRPr lang="en-US" sz="3600">
              <a:solidFill>
                <a:srgbClr val="262626"/>
              </a:solidFill>
              <a:latin typeface="IranSans"/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یادگیری تقویتی (</a:t>
            </a:r>
            <a:r>
              <a:rPr lang="en-US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Reinforcement Learning</a:t>
            </a:r>
            <a:r>
              <a:rPr lang="fa-IR" sz="3600" b="1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)</a:t>
            </a:r>
            <a:endParaRPr lang="en-US" sz="3600" b="0" i="0">
              <a:solidFill>
                <a:srgbClr val="262626"/>
              </a:solidFill>
              <a:effectLst/>
              <a:latin typeface="IranSans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5995" y="120361"/>
            <a:ext cx="537065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r" rtl="1"/>
            <a:r>
              <a:rPr lang="fa-IR" sz="3600">
                <a:solidFill>
                  <a:srgbClr val="262626"/>
                </a:solidFill>
                <a:latin typeface="IranSans"/>
                <a:cs typeface="B Nazanin" panose="00000400000000000000" pitchFamily="2" charset="-78"/>
              </a:rPr>
              <a:t>زیر مجموعه های  یادگیری ماشین ها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3055716"/>
            <a:ext cx="5428527" cy="36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022" y="1546578"/>
            <a:ext cx="10216445" cy="473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از داده‌های آموزشی برچسب‌گذاری شده یاد می‌گیرند.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الگوریتم با مجموعه‌ای از داده‌های ورودی همراه با خروجی‌ها یا برچسب‌های مورد نظر مربوطه ارائه می شود.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هدف یادگیری یک تابع نگاشت است که بتواند خروجی ورودی‌های جدید و نادیده را به دقت پیش‌بینی کند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فرآیند یادگیری تحت نظارت شامل دو جزء اصلی است: آموزش و پیش‌بینی. در طول مرحله آموزش، الگوریتم داده‌های برچسب‌گذاری شده را تجزیه‌وتحلیل کرده و پارامترهای داخلی آن را تنظیم می‌کند تا تفاوت بین خروجی پیش‌بینی شده و خروجی واقعی را با کمک تکنیک نزول گرادیان به حداقل برساند.</a:t>
            </a:r>
            <a:endParaRPr kumimoji="0" lang="fa-IR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4756" y="515154"/>
            <a:ext cx="6096000" cy="800219"/>
          </a:xfrm>
          <a:prstGeom prst="rect">
            <a:avLst/>
          </a:prstGeom>
          <a:solidFill>
            <a:srgbClr val="00FF00"/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الگوریتم‌ های یادگیری نظارت شده یا نظارتی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1162735"/>
            <a:ext cx="11944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fa-IR" sz="3600" i="0">
                <a:solidFill>
                  <a:srgbClr val="00B050"/>
                </a:solidFill>
                <a:effectLst/>
                <a:latin typeface="Vazir"/>
                <a:cs typeface="B Nazanin" panose="00000400000000000000" pitchFamily="2" charset="-78"/>
              </a:rPr>
              <a:t>رگرسیون(</a:t>
            </a:r>
            <a:r>
              <a:rPr lang="en-US" sz="3600" i="0">
                <a:solidFill>
                  <a:srgbClr val="00B050"/>
                </a:solidFill>
                <a:effectLst/>
                <a:latin typeface="Vazir"/>
                <a:cs typeface="B Nazanin" panose="00000400000000000000" pitchFamily="2" charset="-78"/>
              </a:rPr>
              <a:t>Regression</a:t>
            </a:r>
            <a:r>
              <a:rPr lang="fa-IR" sz="3600" i="0">
                <a:solidFill>
                  <a:srgbClr val="00B050"/>
                </a:solidFill>
                <a:effectLst/>
                <a:latin typeface="Vazir"/>
                <a:cs typeface="B Nazanin" panose="00000400000000000000" pitchFamily="2" charset="-78"/>
              </a:rPr>
              <a:t>)</a:t>
            </a:r>
            <a:r>
              <a:rPr lang="fa-IR">
                <a:solidFill>
                  <a:srgbClr val="00B050"/>
                </a:solidFill>
              </a:rPr>
              <a:t> </a:t>
            </a:r>
            <a:r>
              <a:rPr lang="fa-IR" sz="3600">
                <a:solidFill>
                  <a:srgbClr val="00B050"/>
                </a:solidFill>
                <a:cs typeface="B Nazanin" panose="00000400000000000000" pitchFamily="2" charset="-78"/>
              </a:rPr>
              <a:t>جز الگوریتم های یادگیری با نظارت (</a:t>
            </a:r>
            <a:r>
              <a:rPr lang="en-US" sz="3600">
                <a:solidFill>
                  <a:srgbClr val="00B050"/>
                </a:solidFill>
                <a:cs typeface="B Nazanin" panose="00000400000000000000" pitchFamily="2" charset="-78"/>
              </a:rPr>
              <a:t>supervised learning</a:t>
            </a:r>
            <a:r>
              <a:rPr lang="fa-IR" sz="3600">
                <a:solidFill>
                  <a:srgbClr val="00B050"/>
                </a:solidFill>
                <a:cs typeface="B Nazanin" panose="00000400000000000000" pitchFamily="2" charset="-78"/>
              </a:rPr>
              <a:t>)</a:t>
            </a:r>
            <a:endParaRPr lang="fa-IR" sz="3600" i="0">
              <a:solidFill>
                <a:srgbClr val="00B050"/>
              </a:solidFill>
              <a:effectLst/>
              <a:latin typeface="Vazir"/>
              <a:cs typeface="B Nazanin" panose="00000400000000000000" pitchFamily="2" charset="-78"/>
            </a:endParaRP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en-US" sz="3600" b="1" i="0">
                <a:solidFill>
                  <a:srgbClr val="4B4B4B"/>
                </a:solidFill>
                <a:effectLst/>
                <a:latin typeface="Vazir"/>
                <a:cs typeface="B Nazanin" panose="00000400000000000000" pitchFamily="2" charset="-78"/>
              </a:rPr>
              <a:t> </a:t>
            </a:r>
            <a:r>
              <a:rPr lang="fa-IR" sz="3600" b="1" i="0">
                <a:solidFill>
                  <a:srgbClr val="4B4B4B"/>
                </a:solidFill>
                <a:effectLst/>
                <a:latin typeface="Vazir"/>
                <a:cs typeface="B Nazanin" panose="00000400000000000000" pitchFamily="2" charset="-78"/>
              </a:rPr>
              <a:t>خوشه بندی (</a:t>
            </a:r>
            <a:r>
              <a:rPr lang="en-US" sz="3600" b="1" i="0">
                <a:solidFill>
                  <a:srgbClr val="4B4B4B"/>
                </a:solidFill>
                <a:effectLst/>
                <a:latin typeface="Vazir"/>
                <a:cs typeface="B Nazanin" panose="00000400000000000000" pitchFamily="2" charset="-78"/>
              </a:rPr>
              <a:t>Clustering</a:t>
            </a:r>
            <a:r>
              <a:rPr lang="fa-IR" sz="3600" b="1" i="0">
                <a:solidFill>
                  <a:srgbClr val="4B4B4B"/>
                </a:solidFill>
                <a:effectLst/>
                <a:latin typeface="Vazir"/>
                <a:cs typeface="B Nazanin" panose="00000400000000000000" pitchFamily="2" charset="-78"/>
              </a:rPr>
              <a:t>)</a:t>
            </a:r>
            <a:r>
              <a:rPr lang="en-US" sz="3600" b="1" i="0">
                <a:solidFill>
                  <a:srgbClr val="4B4B4B"/>
                </a:solidFill>
                <a:effectLst/>
                <a:latin typeface="Vazir"/>
                <a:cs typeface="B Nazanin" panose="00000400000000000000" pitchFamily="2" charset="-78"/>
              </a:rPr>
              <a:t> </a:t>
            </a:r>
            <a:r>
              <a:rPr lang="fa-IR" sz="3600" b="1">
                <a:solidFill>
                  <a:srgbClr val="FF0000"/>
                </a:solidFill>
                <a:cs typeface="B Nazanin" panose="00000400000000000000" pitchFamily="2" charset="-78"/>
              </a:rPr>
              <a:t>جز الگوریتم های یادگیری با نظارت</a:t>
            </a:r>
            <a:endParaRPr lang="en-US" sz="3600" b="1" i="0">
              <a:solidFill>
                <a:srgbClr val="FF0000"/>
              </a:solidFill>
              <a:effectLst/>
              <a:latin typeface="Vazir"/>
              <a:cs typeface="B Nazanin" panose="00000400000000000000" pitchFamily="2" charset="-78"/>
            </a:endParaRPr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fa-IR" sz="3600" b="1" i="0">
                <a:solidFill>
                  <a:srgbClr val="0070C0"/>
                </a:solidFill>
                <a:effectLst/>
                <a:latin typeface="Vazir"/>
                <a:cs typeface="B Nazanin" panose="00000400000000000000" pitchFamily="2" charset="-78"/>
              </a:rPr>
              <a:t>طبقه بندی (</a:t>
            </a:r>
            <a:r>
              <a:rPr lang="en-US" sz="3600" b="1" i="0">
                <a:solidFill>
                  <a:srgbClr val="0070C0"/>
                </a:solidFill>
                <a:effectLst/>
                <a:latin typeface="Vazir"/>
                <a:cs typeface="B Nazanin" panose="00000400000000000000" pitchFamily="2" charset="-78"/>
              </a:rPr>
              <a:t>Classification</a:t>
            </a:r>
            <a:r>
              <a:rPr lang="fa-IR" sz="3600" b="1" i="0">
                <a:solidFill>
                  <a:srgbClr val="0070C0"/>
                </a:solidFill>
                <a:effectLst/>
                <a:latin typeface="Vazir"/>
                <a:cs typeface="B Nazanin" panose="00000400000000000000" pitchFamily="2" charset="-78"/>
              </a:rPr>
              <a:t>)</a:t>
            </a:r>
            <a:r>
              <a:rPr lang="fa-IR" sz="3600" b="1" i="0">
                <a:solidFill>
                  <a:srgbClr val="0070C0"/>
                </a:solidFill>
                <a:effectLst/>
                <a:latin typeface="Vazir"/>
              </a:rPr>
              <a:t> </a:t>
            </a:r>
            <a:r>
              <a:rPr lang="fa-IR" sz="3600" b="1" i="0">
                <a:solidFill>
                  <a:srgbClr val="0070C0"/>
                </a:solidFill>
                <a:effectLst/>
                <a:latin typeface="Vazir"/>
                <a:cs typeface="B Nazanin" panose="00000400000000000000" pitchFamily="2" charset="-78"/>
              </a:rPr>
              <a:t>جز الگوریتم های یادگیری با نظارت (</a:t>
            </a:r>
            <a:r>
              <a:rPr lang="en-US" sz="3600" b="1" i="0">
                <a:solidFill>
                  <a:srgbClr val="0070C0"/>
                </a:solidFill>
                <a:effectLst/>
                <a:latin typeface="Vazir"/>
                <a:cs typeface="B Nazanin" panose="00000400000000000000" pitchFamily="2" charset="-78"/>
              </a:rPr>
              <a:t>supervised learning</a:t>
            </a:r>
            <a:r>
              <a:rPr lang="fa-IR" sz="3600" b="1" i="0">
                <a:solidFill>
                  <a:srgbClr val="0070C0"/>
                </a:solidFill>
                <a:effectLst/>
                <a:latin typeface="Vazir"/>
                <a:cs typeface="B Nazanin" panose="00000400000000000000" pitchFamily="2" charset="-78"/>
              </a:rPr>
              <a:t>)</a:t>
            </a:r>
            <a:endParaRPr lang="fa-IR" sz="3600" b="1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057"/>
            <a:ext cx="7629525" cy="276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r" rtl="1"/>
            <a:r>
              <a:rPr lang="fa-IR" sz="3200" b="1">
                <a:solidFill>
                  <a:srgbClr val="4B4B4B"/>
                </a:solidFill>
                <a:latin typeface="Vazir"/>
                <a:cs typeface="B Nazanin" panose="00000400000000000000" pitchFamily="2" charset="-78"/>
              </a:rPr>
              <a:t>دسته بندی الگوریتم های یادگیری ماشین بر اساس نوع متغیر خروجی و نوع مشکلی که باید به آن پرداخته شود :</a:t>
            </a:r>
          </a:p>
        </p:txBody>
      </p:sp>
    </p:spTree>
    <p:extLst>
      <p:ext uri="{BB962C8B-B14F-4D97-AF65-F5344CB8AC3E}">
        <p14:creationId xmlns:p14="http://schemas.microsoft.com/office/powerpoint/2010/main" val="2336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527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IranSans</vt:lpstr>
      <vt:lpstr>iransansnum</vt:lpstr>
      <vt:lpstr>Times New Roman</vt:lpstr>
      <vt:lpstr>Vazir</vt:lpstr>
      <vt:lpstr>Vazirmatn</vt:lpstr>
      <vt:lpstr>Wingdings</vt:lpstr>
      <vt:lpstr>Office Theme</vt:lpstr>
      <vt:lpstr>بنام خدا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</dc:title>
  <dc:creator>SalehAhmadi</dc:creator>
  <cp:lastModifiedBy>m</cp:lastModifiedBy>
  <cp:revision>101</cp:revision>
  <dcterms:created xsi:type="dcterms:W3CDTF">2023-08-17T12:50:48Z</dcterms:created>
  <dcterms:modified xsi:type="dcterms:W3CDTF">2023-08-30T16:57:52Z</dcterms:modified>
</cp:coreProperties>
</file>